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279" r:id="rId4"/>
    <p:sldId id="280" r:id="rId5"/>
    <p:sldId id="282" r:id="rId6"/>
    <p:sldId id="284" r:id="rId7"/>
    <p:sldId id="291" r:id="rId8"/>
    <p:sldId id="298" r:id="rId9"/>
    <p:sldId id="293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14"/>
    <p:restoredTop sz="50000"/>
  </p:normalViewPr>
  <p:slideViewPr>
    <p:cSldViewPr>
      <p:cViewPr varScale="1">
        <p:scale>
          <a:sx n="43" d="100"/>
          <a:sy n="43" d="100"/>
        </p:scale>
        <p:origin x="1848" y="2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B9160-937B-154D-9059-ED9B4DD81936}" type="datetimeFigureOut">
              <a:rPr lang="en-US" smtClean="0"/>
              <a:t>4/18/16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9AC30-E612-054C-A28C-F744B688C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5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9AC30-E612-054C-A28C-F744B688C9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0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50000"/>
              </a:schemeClr>
            </a:gs>
            <a:gs pos="0">
              <a:schemeClr val="tx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8E2AF-B6E2-4C4D-B97C-C86F2E6BB3E3}" type="datetimeFigureOut">
              <a:rPr lang="cs-CZ" smtClean="0"/>
              <a:pPr/>
              <a:t>18.04.16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4BA0B-6A77-4157-8620-696433E7DEB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542565" y="4149080"/>
            <a:ext cx="9144000" cy="932902"/>
          </a:xfrm>
          <a:prstGeom prst="rect">
            <a:avLst/>
          </a:prstGeom>
          <a:noFill/>
        </p:spPr>
        <p:txBody>
          <a:bodyPr wrap="square" tIns="180000" bIns="180000" rtlCol="0" anchor="ctr">
            <a:spAutoFit/>
          </a:bodyPr>
          <a:lstStyle/>
          <a:p>
            <a:pPr algn="ctr"/>
            <a:r>
              <a:rPr lang="cs-CZ" sz="3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Proč pořídit </a:t>
            </a:r>
            <a:r>
              <a:rPr lang="cs-CZ" sz="3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monitoring vozidel ?</a:t>
            </a:r>
            <a:endParaRPr lang="cs-CZ" sz="3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060849"/>
            <a:ext cx="6231548" cy="1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9122003" y="6093296"/>
            <a:ext cx="3527425" cy="609600"/>
          </a:xfrm>
          <a:prstGeom prst="rect">
            <a:avLst/>
          </a:prstGeom>
          <a:noFill/>
        </p:spPr>
        <p:txBody>
          <a:bodyPr tIns="180000" bIns="180000" anchor="ctr">
            <a:spAutoFit/>
          </a:bodyPr>
          <a:lstStyle/>
          <a:p>
            <a:pPr algn="ctr">
              <a:defRPr/>
            </a:pPr>
            <a:r>
              <a:rPr lang="cs-CZ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Víte kde Vám stojí … 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528" y="1772817"/>
            <a:ext cx="8532440" cy="4797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1" name="TextovéPole 10"/>
          <p:cNvSpPr txBox="1"/>
          <p:nvPr/>
        </p:nvSpPr>
        <p:spPr>
          <a:xfrm>
            <a:off x="1847529" y="1052736"/>
            <a:ext cx="7524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 </a:t>
            </a:r>
            <a:r>
              <a:rPr lang="cs-CZ" sz="2800" dirty="0" smtClean="0">
                <a:solidFill>
                  <a:schemeClr val="bg1"/>
                </a:solidFill>
              </a:rPr>
              <a:t>                </a:t>
            </a:r>
            <a:r>
              <a:rPr lang="cs-CZ" sz="2800" dirty="0">
                <a:solidFill>
                  <a:schemeClr val="bg1"/>
                </a:solidFill>
              </a:rPr>
              <a:t>webová aplikace pro monitoring vozidel.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véPole 10"/>
          <p:cNvSpPr txBox="1"/>
          <p:nvPr/>
        </p:nvSpPr>
        <p:spPr>
          <a:xfrm>
            <a:off x="1847528" y="1052737"/>
            <a:ext cx="753847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>
                <a:solidFill>
                  <a:schemeClr val="bg1"/>
                </a:solidFill>
              </a:rPr>
              <a:t>V </a:t>
            </a:r>
            <a:r>
              <a:rPr lang="cs-CZ" sz="2800" dirty="0" smtClean="0">
                <a:solidFill>
                  <a:schemeClr val="bg1"/>
                </a:solidFill>
              </a:rPr>
              <a:t>aplikaci </a:t>
            </a:r>
            <a:r>
              <a:rPr lang="cs-CZ" sz="2800" dirty="0">
                <a:solidFill>
                  <a:schemeClr val="bg1"/>
                </a:solidFill>
              </a:rPr>
              <a:t>se například monitoruje: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Aktuální poloha vozidla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Pohyb vozidla – tvorba záznamu knihy jízd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Kontrola spotřeby a stavu PHM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Rozlišení soukromé a služební jízdy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Řidič, který jízdu provádí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Využívání služebních vozidel a pracovního času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Docházka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Vstupy jako zapnutí nástavby, otevření dveří, …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Opuštění definované lokality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Nutnost navštívení servisu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</a:rPr>
              <a:t>A další …</a:t>
            </a:r>
          </a:p>
        </p:txBody>
      </p:sp>
      <p:pic>
        <p:nvPicPr>
          <p:cNvPr id="4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Co </a:t>
            </a:r>
            <a:r>
              <a:rPr lang="cs-CZ" sz="3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webová aplikace PŘINÁŠÍ</a:t>
            </a:r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?</a:t>
            </a:r>
            <a:endParaRPr lang="cs-CZ" sz="30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027040" y="980728"/>
            <a:ext cx="86409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nákladů za černé jízdy 10-75%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nákladů na PHM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za administrativní práci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díky efektivnějšímu využití vozového parku. 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na havarijním pojištění vozidel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Úsporu na komunikaci s řidičem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Možnost dohledání zcizeného vozidla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Technické rozhraní pro přenos dat do vlastního IS</a:t>
            </a:r>
          </a:p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bg1"/>
                </a:solidFill>
              </a:rPr>
              <a:t>A další (odhalení pirátů silnic, pozdních příchodů, nenavštívení vykázaných obchodních partnerů, …)</a:t>
            </a:r>
          </a:p>
        </p:txBody>
      </p:sp>
      <p:pic>
        <p:nvPicPr>
          <p:cNvPr id="4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Úspora nákladů na </a:t>
            </a:r>
            <a:r>
              <a:rPr lang="cs-CZ" sz="3200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phM</a:t>
            </a:r>
            <a:endParaRPr lang="cs-CZ" sz="30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>
          <a:xfrm>
            <a:off x="1956048" y="1340768"/>
            <a:ext cx="867645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cs-CZ" sz="2400">
                <a:solidFill>
                  <a:schemeClr val="bg1"/>
                </a:solidFill>
                <a:latin typeface="Arial" charset="0"/>
                <a:cs typeface="Arial" charset="0"/>
              </a:rPr>
              <a:t>Výpočtem průměrné spotřeby z importovaných záznamů o tankování (není třeba pořizovat žádný další HW)</a:t>
            </a:r>
          </a:p>
          <a:p>
            <a:pPr>
              <a:lnSpc>
                <a:spcPct val="120000"/>
              </a:lnSpc>
              <a:defRPr/>
            </a:pPr>
            <a:endParaRPr lang="cs-CZ" sz="24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buFontTx/>
              <a:buChar char="-"/>
              <a:defRPr/>
            </a:pPr>
            <a:endParaRPr lang="cs-CZ" sz="24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buFontTx/>
              <a:buChar char="-"/>
              <a:defRPr/>
            </a:pPr>
            <a:endParaRPr lang="cs-CZ" sz="24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buFontTx/>
              <a:buChar char="-"/>
              <a:defRPr/>
            </a:pPr>
            <a:endParaRPr lang="cs-CZ" sz="24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defRPr/>
            </a:pPr>
            <a:r>
              <a:rPr lang="cs-CZ" sz="2400">
                <a:solidFill>
                  <a:schemeClr val="bg1"/>
                </a:solidFill>
                <a:latin typeface="Arial" charset="0"/>
                <a:cs typeface="Arial" charset="0"/>
              </a:rPr>
              <a:t>Měřením stavu paliva v nádrži nebo průtokoměrem</a:t>
            </a:r>
            <a:endParaRPr lang="cs-CZ" sz="2400" dirty="0">
              <a:solidFill>
                <a:schemeClr val="bg1"/>
              </a:solidFill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617" y="2346574"/>
            <a:ext cx="64674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Přímá spojovací šipka 15"/>
          <p:cNvCxnSpPr/>
          <p:nvPr/>
        </p:nvCxnSpPr>
        <p:spPr>
          <a:xfrm flipH="1">
            <a:off x="8328248" y="2492896"/>
            <a:ext cx="792088" cy="8640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 flipH="1">
            <a:off x="8832304" y="2492896"/>
            <a:ext cx="288032" cy="8640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8688288" y="198884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</a:rPr>
              <a:t>Porovnání reálné</a:t>
            </a:r>
          </a:p>
          <a:p>
            <a:r>
              <a:rPr lang="cs-CZ" sz="1600" dirty="0">
                <a:solidFill>
                  <a:schemeClr val="bg1"/>
                </a:solidFill>
              </a:rPr>
              <a:t>a očekávané spotřeby</a:t>
            </a:r>
          </a:p>
        </p:txBody>
      </p:sp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3952" y="4437112"/>
            <a:ext cx="4860032" cy="237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cxnSp>
        <p:nvCxnSpPr>
          <p:cNvPr id="20" name="Přímá spojovací šipka 19"/>
          <p:cNvCxnSpPr/>
          <p:nvPr/>
        </p:nvCxnSpPr>
        <p:spPr>
          <a:xfrm>
            <a:off x="4511824" y="5805264"/>
            <a:ext cx="3672408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>
            <a:off x="4511824" y="5085184"/>
            <a:ext cx="2520280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2711624" y="4869160"/>
            <a:ext cx="1818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Tankování vozidla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3143672" y="5517232"/>
            <a:ext cx="1416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Krádež paliva</a:t>
            </a:r>
          </a:p>
        </p:txBody>
      </p:sp>
      <p:pic>
        <p:nvPicPr>
          <p:cNvPr id="13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Úspora na administrativní práci</a:t>
            </a:r>
            <a:endParaRPr lang="cs-CZ" sz="30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4590" y="3656473"/>
            <a:ext cx="6393410" cy="20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Zástupný symbol pro obsah 2"/>
          <p:cNvSpPr txBox="1">
            <a:spLocks/>
          </p:cNvSpPr>
          <p:nvPr/>
        </p:nvSpPr>
        <p:spPr>
          <a:xfrm>
            <a:off x="1524000" y="1916832"/>
            <a:ext cx="666023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Automatické vedení knihy jízd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Výpočet diet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Výpočet částky za soukromé km řidiče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Cestovní příkazy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Autopůjčovna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Prostoje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Kontrola docházky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  <a:latin typeface="Arial" charset="0"/>
                <a:cs typeface="Arial" charset="0"/>
              </a:rPr>
              <a:t>A další …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endParaRPr lang="cs-CZ" sz="3000" dirty="0">
              <a:latin typeface="Arial" charset="0"/>
              <a:cs typeface="Arial" charset="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defRPr/>
            </a:pPr>
            <a:endParaRPr lang="cs-CZ" sz="3000" dirty="0">
              <a:latin typeface="Arial" charset="0"/>
              <a:cs typeface="Arial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cs-CZ" sz="2800" dirty="0">
              <a:latin typeface="Arial" charset="0"/>
              <a:cs typeface="Arial" charset="0"/>
            </a:endParaRPr>
          </a:p>
          <a:p>
            <a:pPr marL="342900">
              <a:defRPr/>
            </a:pPr>
            <a:endParaRPr lang="cs-CZ" sz="2800" dirty="0"/>
          </a:p>
          <a:p>
            <a:pPr marL="342900">
              <a:defRPr/>
            </a:pPr>
            <a:endParaRPr lang="cs-CZ" sz="2800" dirty="0"/>
          </a:p>
          <a:p>
            <a:pPr marL="342900" indent="-342900">
              <a:spcBef>
                <a:spcPct val="20000"/>
              </a:spcBef>
              <a:defRPr/>
            </a:pPr>
            <a:endParaRPr lang="cs-CZ" sz="28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0767" y="1124744"/>
            <a:ext cx="8889730" cy="69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096" y="1916832"/>
            <a:ext cx="335728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MOŽNOST DOHLEDÁNÍ ZCIZENÉHO VOZIDLA</a:t>
            </a:r>
            <a:endParaRPr lang="cs-CZ" sz="30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 l="15408" t="6631" r="12689"/>
          <a:stretch>
            <a:fillRect/>
          </a:stretch>
        </p:blipFill>
        <p:spPr bwMode="auto">
          <a:xfrm>
            <a:off x="3551112" y="2907740"/>
            <a:ext cx="4201072" cy="3728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9" name="Zástupný symbol pro obsah 2"/>
          <p:cNvSpPr>
            <a:spLocks noGrp="1"/>
          </p:cNvSpPr>
          <p:nvPr>
            <p:ph idx="1"/>
          </p:nvPr>
        </p:nvSpPr>
        <p:spPr>
          <a:xfrm>
            <a:off x="1524000" y="1340768"/>
            <a:ext cx="6840760" cy="504056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cs-CZ" sz="2400" dirty="0">
                <a:solidFill>
                  <a:schemeClr val="bg1"/>
                </a:solidFill>
                <a:latin typeface="Arial" charset="0"/>
                <a:cs typeface="Arial" charset="0"/>
              </a:rPr>
              <a:t>Pokud zloděj nevyřadí GPS jednotku z činnosti, pak i po krádeži vozidla uživatel vidí jeho aktuální polohu a může jej tak dohledat a zajistit.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endParaRPr lang="cs-CZ" sz="2800" dirty="0">
              <a:latin typeface="Arial" charset="0"/>
              <a:cs typeface="Arial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800" dirty="0"/>
          </a:p>
          <a:p>
            <a:pPr marL="0" indent="0">
              <a:spcBef>
                <a:spcPts val="0"/>
              </a:spcBef>
              <a:buNone/>
            </a:pPr>
            <a:endParaRPr lang="cs-CZ" sz="2800" dirty="0"/>
          </a:p>
          <a:p>
            <a:pPr marL="0" indent="0">
              <a:spcBef>
                <a:spcPts val="0"/>
              </a:spcBef>
              <a:buNone/>
            </a:pPr>
            <a:endParaRPr lang="cs-CZ" sz="2800" dirty="0"/>
          </a:p>
        </p:txBody>
      </p:sp>
      <p:pic>
        <p:nvPicPr>
          <p:cNvPr id="7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Jaké výhody mi přinese?</a:t>
            </a:r>
            <a:endParaRPr lang="cs-CZ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17729" y="1142985"/>
            <a:ext cx="86851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1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9" name="Obdélník 8"/>
          <p:cNvSpPr/>
          <p:nvPr/>
        </p:nvSpPr>
        <p:spPr>
          <a:xfrm>
            <a:off x="1991544" y="1124744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První rok (pořízení systému):</a:t>
            </a:r>
          </a:p>
        </p:txBody>
      </p:sp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847528" y="1700809"/>
          <a:ext cx="3096344" cy="1710293"/>
        </p:xfrm>
        <a:graphic>
          <a:graphicData uri="http://schemas.openxmlformats.org/drawingml/2006/table">
            <a:tbl>
              <a:tblPr/>
              <a:tblGrid>
                <a:gridCol w="1968870"/>
                <a:gridCol w="1127474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GPS jednotka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5</a:t>
                      </a:r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Montáž jednotky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1200 </a:t>
                      </a:r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Aktivace vozidla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250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Provozní náklady za rok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 </a:t>
                      </a:r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280 </a:t>
                      </a:r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9630 Kč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/>
          </p:nvPr>
        </p:nvGraphicFramePr>
        <p:xfrm>
          <a:off x="5951984" y="1628801"/>
          <a:ext cx="4464496" cy="1825505"/>
        </p:xfrm>
        <a:graphic>
          <a:graphicData uri="http://schemas.openxmlformats.org/drawingml/2006/table">
            <a:tbl>
              <a:tblPr/>
              <a:tblGrid>
                <a:gridCol w="3270126"/>
                <a:gridCol w="1194370"/>
              </a:tblGrid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Úspora za černé jízdy (20%) - PHM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8 190 </a:t>
                      </a:r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Úspora za černé jízdy (20%) - amortizace vozidla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13 680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Administrativní práce (2 hodiny)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Havarijní pojištění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Celkem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22 670Kč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Zástupný symbol pro obsah 5"/>
          <p:cNvSpPr txBox="1">
            <a:spLocks/>
          </p:cNvSpPr>
          <p:nvPr/>
        </p:nvSpPr>
        <p:spPr>
          <a:xfrm>
            <a:off x="1703512" y="3645024"/>
            <a:ext cx="5652120" cy="532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</a:rPr>
              <a:t>V dalších letech: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cs-CZ" sz="2800" dirty="0">
              <a:solidFill>
                <a:schemeClr val="bg1"/>
              </a:solidFill>
            </a:endParaRPr>
          </a:p>
        </p:txBody>
      </p:sp>
      <p:graphicFrame>
        <p:nvGraphicFramePr>
          <p:cNvPr id="15" name="Tabulka 14"/>
          <p:cNvGraphicFramePr>
            <a:graphicFrameLocks noGrp="1"/>
          </p:cNvGraphicFramePr>
          <p:nvPr>
            <p:extLst/>
          </p:nvPr>
        </p:nvGraphicFramePr>
        <p:xfrm>
          <a:off x="1847528" y="4149080"/>
          <a:ext cx="3096344" cy="842010"/>
        </p:xfrm>
        <a:graphic>
          <a:graphicData uri="http://schemas.openxmlformats.org/drawingml/2006/table">
            <a:tbl>
              <a:tblPr/>
              <a:tblGrid>
                <a:gridCol w="1968870"/>
                <a:gridCol w="112747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Provozní náklady za rok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2 280 Kč</a:t>
                      </a:r>
                      <a:endParaRPr lang="cs-CZ" sz="18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2 280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/>
          </p:nvPr>
        </p:nvGraphicFramePr>
        <p:xfrm>
          <a:off x="5951984" y="4149081"/>
          <a:ext cx="4464496" cy="1825505"/>
        </p:xfrm>
        <a:graphic>
          <a:graphicData uri="http://schemas.openxmlformats.org/drawingml/2006/table">
            <a:tbl>
              <a:tblPr/>
              <a:tblGrid>
                <a:gridCol w="3270126"/>
                <a:gridCol w="1194370"/>
              </a:tblGrid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Úspora za černé jízdy (20%) - PHM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8</a:t>
                      </a:r>
                      <a:r>
                        <a:rPr lang="cs-CZ" sz="1800" b="0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190</a:t>
                      </a:r>
                      <a:r>
                        <a:rPr lang="cs-CZ" sz="18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Úspora za černé jízdy (20%) - amortizace vozidla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13 680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Administrativní práce (2 hodiny)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Havarijní pojištění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500 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3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Celkem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22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670</a:t>
                      </a:r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cs-CZ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Zástupný symbol pro obsah 5"/>
          <p:cNvSpPr txBox="1">
            <a:spLocks/>
          </p:cNvSpPr>
          <p:nvPr/>
        </p:nvSpPr>
        <p:spPr>
          <a:xfrm>
            <a:off x="1703512" y="5408560"/>
            <a:ext cx="5652120" cy="532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2800" dirty="0">
                <a:solidFill>
                  <a:schemeClr val="bg1"/>
                </a:solidFill>
              </a:rPr>
              <a:t>Úspora za 5 let: </a:t>
            </a:r>
            <a:r>
              <a:rPr lang="cs-CZ" sz="2800" b="1" dirty="0">
                <a:solidFill>
                  <a:srgbClr val="FF0000"/>
                </a:solidFill>
              </a:rPr>
              <a:t>94.600,- Kč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1717729" y="6383690"/>
            <a:ext cx="36581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solidFill>
                  <a:schemeClr val="bg1"/>
                </a:solidFill>
              </a:rPr>
              <a:t>Příklad: 6,5 l/100 km, 35,- Kč/l, 1500 km/měsíc</a:t>
            </a:r>
          </a:p>
        </p:txBody>
      </p:sp>
      <p:pic>
        <p:nvPicPr>
          <p:cNvPr id="19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2944546"/>
      </p:ext>
    </p:extLst>
  </p:cSld>
  <p:clrMapOvr>
    <a:masterClrMapping/>
  </p:clrMapOvr>
  <p:transition advTm="8062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524000" y="28572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MOŽNOSTI NASAZENÍ</a:t>
            </a:r>
            <a:endParaRPr lang="cs-CZ" sz="30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919536" y="1124744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3200" dirty="0">
                <a:solidFill>
                  <a:schemeClr val="bg1"/>
                </a:solidFill>
              </a:rPr>
              <a:t>Systém lze použít pro monitoring všech zařízení, které mají zdroj elektrické energie.</a:t>
            </a:r>
          </a:p>
          <a:p>
            <a:pPr>
              <a:defRPr/>
            </a:pPr>
            <a:endParaRPr lang="cs-CZ" sz="32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>
                <a:solidFill>
                  <a:schemeClr val="bg1"/>
                </a:solidFill>
              </a:rPr>
              <a:t>Jedná se například o: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Osobní vozidla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Dodávkové vozy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Nákladní vozidla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Zemědělskou techniku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Stavební stroje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cs-CZ" sz="3200" dirty="0">
                <a:solidFill>
                  <a:schemeClr val="bg1"/>
                </a:solidFill>
              </a:rPr>
              <a:t> A další (čtyřkolky, letadla, lodě, …)</a:t>
            </a:r>
          </a:p>
        </p:txBody>
      </p:sp>
      <p:pic>
        <p:nvPicPr>
          <p:cNvPr id="5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6315716"/>
            <a:ext cx="1295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5565</TotalTime>
  <Words>429</Words>
  <Application>Microsoft Macintosh PowerPoint</Application>
  <PresentationFormat>Widescreen</PresentationFormat>
  <Paragraphs>104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Wingdings</vt:lpstr>
      <vt:lpstr>Motiv sady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Dalibor Zverbík</dc:creator>
  <cp:lastModifiedBy>Microsoft Office User</cp:lastModifiedBy>
  <cp:revision>65</cp:revision>
  <dcterms:created xsi:type="dcterms:W3CDTF">2012-05-14T07:32:37Z</dcterms:created>
  <dcterms:modified xsi:type="dcterms:W3CDTF">2016-04-18T08:06:03Z</dcterms:modified>
</cp:coreProperties>
</file>